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93356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45" r:id="rId3"/>
    <p:sldId id="3387" r:id="rId4"/>
    <p:sldId id="3394" r:id="rId5"/>
    <p:sldId id="3401" r:id="rId6"/>
    <p:sldId id="3399" r:id="rId7"/>
    <p:sldId id="3398" r:id="rId8"/>
    <p:sldId id="3402" r:id="rId9"/>
    <p:sldId id="3369" r:id="rId10"/>
  </p:sldIdLst>
  <p:sldSz cx="9144000" cy="6858000" type="screen4x3"/>
  <p:notesSz cx="6858000" cy="92964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Arial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Arial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Arial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40" autoAdjust="0"/>
    <p:restoredTop sz="98204" autoAdjust="0"/>
  </p:normalViewPr>
  <p:slideViewPr>
    <p:cSldViewPr>
      <p:cViewPr varScale="1">
        <p:scale>
          <a:sx n="88" d="100"/>
          <a:sy n="88" d="100"/>
        </p:scale>
        <p:origin x="-7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>
        <p:scale>
          <a:sx n="70" d="100"/>
          <a:sy n="70" d="100"/>
        </p:scale>
        <p:origin x="-2046" y="-78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pPr>
              <a:defRPr/>
            </a:pPr>
            <a:fld id="{4129DC64-56BD-49EF-8FA7-282322E66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8834438"/>
            <a:ext cx="3429000" cy="4318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100" i="1"/>
              <a:t>© 2015 McNees Wallace &amp; Nurick LLC</a:t>
            </a:r>
          </a:p>
          <a:p>
            <a:pPr>
              <a:defRPr/>
            </a:pPr>
            <a:r>
              <a:rPr lang="en-US" sz="1100" i="1"/>
              <a:t>   </a:t>
            </a:r>
            <a:r>
              <a:rPr lang="en-US" sz="1100" i="1" smtClean="0"/>
              <a:t>  </a:t>
            </a:r>
            <a:endParaRPr lang="en-US" sz="1100" i="1"/>
          </a:p>
        </p:txBody>
      </p:sp>
    </p:spTree>
    <p:extLst>
      <p:ext uri="{BB962C8B-B14F-4D97-AF65-F5344CB8AC3E}">
        <p14:creationId xmlns:p14="http://schemas.microsoft.com/office/powerpoint/2010/main" xmlns="" val="1916928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A7C6A5-3F0E-4E0D-8217-D6A53B8837B9}" type="datetimeFigureOut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757C85B-13BB-4D22-BEDD-BDC158BD1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1400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4696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57C85B-13BB-4D22-BEDD-BDC158BD179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0435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57C85B-13BB-4D22-BEDD-BDC158BD179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0857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57C85B-13BB-4D22-BEDD-BDC158BD179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5520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57C85B-13BB-4D22-BEDD-BDC158BD179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5443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57C85B-13BB-4D22-BEDD-BDC158BD179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57C85B-13BB-4D22-BEDD-BDC158BD179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57C85B-13BB-4D22-BEDD-BDC158BD179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57C85B-13BB-4D22-BEDD-BDC158BD179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3901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 hasCustomPrompt="1"/>
          </p:nvPr>
        </p:nvSpPr>
        <p:spPr bwMode="auto">
          <a:xfrm>
            <a:off x="609600" y="3200400"/>
            <a:ext cx="8153400" cy="685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lvl1pPr>
              <a:defRPr sz="2900" cap="none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subtitle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762000" y="2057400"/>
            <a:ext cx="7848600" cy="1371600"/>
          </a:xfrm>
        </p:spPr>
        <p:txBody>
          <a:bodyPr/>
          <a:lstStyle>
            <a:lvl1pPr marL="0" indent="0" algn="ctr">
              <a:buNone/>
              <a:defRPr kumimoji="0" lang="en-US" sz="3400" b="1" i="0" u="none" strike="noStrike" kern="0" cap="none" spc="0" normalizeH="0" baseline="0" noProof="0" smtClean="0">
                <a:ln>
                  <a:noFill/>
                </a:ln>
                <a:solidFill>
                  <a:srgbClr val="B30938"/>
                </a:solidFill>
                <a:uLnTx/>
                <a:uFillTx/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Title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5181600" y="4876800"/>
            <a:ext cx="3733800" cy="1295400"/>
          </a:xfrm>
        </p:spPr>
        <p:txBody>
          <a:bodyPr/>
          <a:lstStyle>
            <a:lvl1pPr algn="r">
              <a:buNone/>
              <a:def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uLnTx/>
                <a:uFillTx/>
                <a:latin typeface="+mj-lt"/>
                <a:ea typeface="+mj-ea"/>
                <a:cs typeface="+mj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add Presented by: </a:t>
            </a:r>
            <a:endParaRPr lang="en-US"/>
          </a:p>
        </p:txBody>
      </p:sp>
      <p:pic>
        <p:nvPicPr>
          <p:cNvPr id="7" name="Picture 6" descr="Horizontal_McNees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90800" y="304800"/>
            <a:ext cx="4029456" cy="947928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4638"/>
            <a:ext cx="8001000" cy="639762"/>
          </a:xfrm>
          <a:prstGeom prst="rect">
            <a:avLst/>
          </a:prstGeom>
        </p:spPr>
        <p:txBody>
          <a:bodyPr/>
          <a:lstStyle>
            <a:lvl1pPr algn="l">
              <a:defRPr sz="3200" cap="none" baseline="0">
                <a:solidFill>
                  <a:srgbClr val="B30938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001000" cy="4114800"/>
          </a:xfrm>
        </p:spPr>
        <p:txBody>
          <a:bodyPr/>
          <a:lstStyle>
            <a:lvl1pPr marL="346075" indent="-346075">
              <a:buClr>
                <a:srgbClr val="B30938"/>
              </a:buClr>
              <a:buFont typeface="Wingdings" pitchFamily="2" charset="2"/>
              <a:buChar char="§"/>
              <a:defRPr/>
            </a:lvl1pPr>
            <a:lvl2pPr marL="803275" indent="-346075">
              <a:defRPr/>
            </a:lvl2pPr>
            <a:lvl3pPr marL="1260475" indent="-346075">
              <a:buClr>
                <a:srgbClr val="B30938"/>
              </a:buClr>
              <a:defRPr sz="2400" b="1">
                <a:solidFill>
                  <a:srgbClr val="B30938"/>
                </a:solidFill>
              </a:defRPr>
            </a:lvl3pPr>
            <a:lvl4pPr marL="1717675" indent="-346075">
              <a:defRPr b="0"/>
            </a:lvl4pPr>
            <a:lvl5pPr>
              <a:buClr>
                <a:srgbClr val="920826"/>
              </a:buClr>
              <a:buFont typeface="Wingdings" pitchFamily="2" charset="2"/>
              <a:buChar char="§"/>
              <a:defRPr sz="2200"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C5823-0868-4AC0-A26E-8025F42A28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 Box 10"/>
          <p:cNvSpPr txBox="1">
            <a:spLocks noChangeArrowheads="1"/>
          </p:cNvSpPr>
          <p:nvPr userDrawn="1"/>
        </p:nvSpPr>
        <p:spPr bwMode="auto">
          <a:xfrm>
            <a:off x="-152400" y="6611779"/>
            <a:ext cx="2743200" cy="2462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 b="1" baseline="0">
                <a:solidFill>
                  <a:schemeClr val="tx1"/>
                </a:solidFill>
                <a:latin typeface="Arial"/>
                <a:cs typeface="Arial"/>
              </a:rPr>
              <a:t>© </a:t>
            </a:r>
            <a:r>
              <a:rPr lang="en-US" sz="1000" b="1" baseline="0" smtClean="0">
                <a:solidFill>
                  <a:schemeClr val="tx1"/>
                </a:solidFill>
                <a:latin typeface="Arial"/>
                <a:cs typeface="Arial"/>
              </a:rPr>
              <a:t>2016 </a:t>
            </a:r>
            <a:r>
              <a:rPr lang="en-US" sz="1000" b="1" baseline="0">
                <a:solidFill>
                  <a:schemeClr val="tx1"/>
                </a:solidFill>
                <a:latin typeface="Arial"/>
              </a:rPr>
              <a:t>McNees Wallace &amp; Nurick LLC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3810000" y="6484283"/>
            <a:ext cx="15318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latin typeface="Calibri" panose="020F0502020204030204" pitchFamily="34" charset="0"/>
              </a:rPr>
              <a:t>www.mwn.com</a:t>
            </a:r>
            <a:endParaRPr lang="en-US" sz="2400" b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274638"/>
            <a:ext cx="8153400" cy="1143000"/>
          </a:xfrm>
          <a:prstGeom prst="rect">
            <a:avLst/>
          </a:prstGeom>
        </p:spPr>
        <p:txBody>
          <a:bodyPr/>
          <a:lstStyle>
            <a:lvl1pPr algn="ctr">
              <a:defRPr sz="3200" cap="none" baseline="0">
                <a:solidFill>
                  <a:srgbClr val="B30938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48100" cy="4114800"/>
          </a:xfrm>
        </p:spPr>
        <p:txBody>
          <a:bodyPr/>
          <a:lstStyle>
            <a:lvl1pPr>
              <a:buClr>
                <a:srgbClr val="B30938"/>
              </a:buClr>
              <a:buFont typeface="Wingdings" pitchFamily="2" charset="2"/>
              <a:buChar char="§"/>
              <a:defRPr sz="2800"/>
            </a:lvl1pPr>
            <a:lvl2pPr>
              <a:defRPr sz="2400"/>
            </a:lvl2pPr>
            <a:lvl3pPr>
              <a:buClr>
                <a:srgbClr val="B30938"/>
              </a:buClr>
              <a:defRPr sz="2000" b="1">
                <a:solidFill>
                  <a:srgbClr val="B30938"/>
                </a:solidFill>
              </a:defRPr>
            </a:lvl3pPr>
            <a:lvl4pPr>
              <a:defRPr sz="1600" b="0"/>
            </a:lvl4pPr>
            <a:lvl5pPr marL="1828800" indent="0">
              <a:buClr>
                <a:srgbClr val="920826"/>
              </a:buClr>
              <a:buNone/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848100" cy="4114800"/>
          </a:xfrm>
        </p:spPr>
        <p:txBody>
          <a:bodyPr/>
          <a:lstStyle>
            <a:lvl1pPr>
              <a:buClr>
                <a:srgbClr val="B30938"/>
              </a:buClr>
              <a:buFont typeface="Wingdings" pitchFamily="2" charset="2"/>
              <a:buChar char="§"/>
              <a:defRPr sz="2800"/>
            </a:lvl1pPr>
            <a:lvl2pPr>
              <a:defRPr sz="2400"/>
            </a:lvl2pPr>
            <a:lvl3pPr>
              <a:defRPr sz="2000" b="1">
                <a:solidFill>
                  <a:srgbClr val="B30938"/>
                </a:solidFill>
              </a:defRPr>
            </a:lvl3pPr>
            <a:lvl4pPr>
              <a:defRPr sz="1600" b="0"/>
            </a:lvl4pPr>
            <a:lvl5pPr marL="1828800" indent="0">
              <a:buClr>
                <a:srgbClr val="920826"/>
              </a:buClr>
              <a:buNone/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Slide Number Placeholder 3"/>
          <p:cNvSpPr txBox="1"/>
          <p:nvPr/>
        </p:nvSpPr>
        <p:spPr>
          <a:xfrm>
            <a:off x="152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75CA3B-7AE6-459F-9581-72C29BEEB4FB}" type="slidenum">
              <a:rPr kumimoji="0" lang="en-US" sz="24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ahoma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en-US" sz="2400" b="0" i="0" u="none" strike="noStrike" kern="1200" cap="none" spc="0" normalizeH="0" baseline="-25000" noProof="0">
              <a:ln>
                <a:noFill/>
              </a:ln>
              <a:solidFill>
                <a:schemeClr val="tx1"/>
              </a:solidFill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>
              <a:defRPr sz="3200" cap="none" baseline="0">
                <a:solidFill>
                  <a:srgbClr val="B30938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74875"/>
            <a:ext cx="4040188" cy="3951288"/>
          </a:xfrm>
        </p:spPr>
        <p:txBody>
          <a:bodyPr/>
          <a:lstStyle>
            <a:lvl1pPr>
              <a:buFont typeface="Wingdings" pitchFamily="2" charset="2"/>
              <a:buChar char="§"/>
              <a:defRPr sz="2400"/>
            </a:lvl1pPr>
            <a:lvl2pPr>
              <a:defRPr sz="2000"/>
            </a:lvl2pPr>
            <a:lvl3pPr>
              <a:defRPr sz="2000" b="1">
                <a:solidFill>
                  <a:srgbClr val="B30938"/>
                </a:solidFill>
              </a:defRPr>
            </a:lvl3pPr>
            <a:lvl4pPr>
              <a:defRPr sz="1600" b="0"/>
            </a:lvl4pPr>
            <a:lvl5pPr marL="1828800" indent="0">
              <a:buClr>
                <a:srgbClr val="920826"/>
              </a:buClr>
              <a:buNone/>
              <a:defRPr sz="16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174875"/>
            <a:ext cx="4041775" cy="3951288"/>
          </a:xfrm>
        </p:spPr>
        <p:txBody>
          <a:bodyPr/>
          <a:lstStyle>
            <a:lvl1pPr>
              <a:buFont typeface="Wingdings" pitchFamily="2" charset="2"/>
              <a:buChar char="§"/>
              <a:defRPr sz="2400"/>
            </a:lvl1pPr>
            <a:lvl2pPr>
              <a:defRPr sz="2000"/>
            </a:lvl2pPr>
            <a:lvl3pPr>
              <a:defRPr sz="2000" b="1">
                <a:solidFill>
                  <a:srgbClr val="B30938"/>
                </a:solidFill>
              </a:defRPr>
            </a:lvl3pPr>
            <a:lvl4pPr>
              <a:defRPr sz="1600" b="0"/>
            </a:lvl4pPr>
            <a:lvl5pPr marL="1828800" indent="0">
              <a:buClr>
                <a:srgbClr val="920826"/>
              </a:buClr>
              <a:buNone/>
              <a:defRPr sz="16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B3E26-544D-4BBC-B714-48BD5EB8A6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cap="none" baseline="0">
                <a:solidFill>
                  <a:srgbClr val="B30938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2A993-63EE-4CBC-A910-4391C56AD5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B9873-07C7-4A00-8938-FF6102D73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rgbClr val="B3093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264150" cy="5853113"/>
          </a:xfrm>
        </p:spPr>
        <p:txBody>
          <a:bodyPr/>
          <a:lstStyle>
            <a:lvl1pPr>
              <a:buFont typeface="Wingdings" pitchFamily="2" charset="2"/>
              <a:buChar char="§"/>
              <a:defRPr sz="2800"/>
            </a:lvl1pPr>
            <a:lvl2pPr>
              <a:defRPr sz="2600"/>
            </a:lvl2pPr>
            <a:lvl3pPr>
              <a:defRPr sz="2000" b="1">
                <a:solidFill>
                  <a:srgbClr val="B30938"/>
                </a:solidFill>
              </a:defRPr>
            </a:lvl3pPr>
            <a:lvl4pPr>
              <a:defRPr sz="1600" b="0"/>
            </a:lvl4pPr>
            <a:lvl5pPr marL="1828800" indent="0">
              <a:buClr>
                <a:srgbClr val="920826"/>
              </a:buClr>
              <a:buNone/>
              <a:defRPr sz="2000" b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11D3F-2565-434A-B705-BDB5EEA5B7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 cap="none" baseline="0">
                <a:solidFill>
                  <a:srgbClr val="B30938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Text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822D6-8EFA-4B26-BB89-4C3D73E492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 hasCustomPrompt="1"/>
          </p:nvPr>
        </p:nvSpPr>
        <p:spPr bwMode="auto">
          <a:xfrm>
            <a:off x="609600" y="3200400"/>
            <a:ext cx="8153400" cy="685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lvl1pPr>
              <a:defRPr sz="2900" cap="none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Subtitle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762000" y="2057400"/>
            <a:ext cx="7848600" cy="1371600"/>
          </a:xfrm>
        </p:spPr>
        <p:txBody>
          <a:bodyPr/>
          <a:lstStyle>
            <a:lvl1pPr marL="0" indent="0" algn="ctr">
              <a:buNone/>
              <a:def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rgbClr val="B30938"/>
                </a:solidFill>
                <a:uLnTx/>
                <a:uFillTx/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Title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800600" y="4648200"/>
            <a:ext cx="3733800" cy="1524000"/>
          </a:xfrm>
        </p:spPr>
        <p:txBody>
          <a:bodyPr/>
          <a:lstStyle>
            <a:lvl1pPr algn="r">
              <a:buNone/>
              <a:def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uLnTx/>
                <a:uFillTx/>
                <a:latin typeface="+mj-lt"/>
                <a:ea typeface="+mj-ea"/>
                <a:cs typeface="+mj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add Presented by: </a:t>
            </a:r>
            <a:endParaRPr lang="en-US"/>
          </a:p>
        </p:txBody>
      </p:sp>
    </p:spTree>
  </p:cSld>
  <p:clrMapOvr>
    <a:masterClrMapping/>
  </p:clrMapOvr>
  <p:transition/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9248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8" name="Picture 7" descr="logoPPT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8141208" y="6310884"/>
            <a:ext cx="850392" cy="4709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357" r:id="rId1"/>
    <p:sldLayoutId id="2147493358" r:id="rId2"/>
    <p:sldLayoutId id="2147493359" r:id="rId3"/>
    <p:sldLayoutId id="2147493360" r:id="rId4"/>
    <p:sldLayoutId id="2147493361" r:id="rId5"/>
    <p:sldLayoutId id="2147493362" r:id="rId6"/>
    <p:sldLayoutId id="2147493363" r:id="rId7"/>
    <p:sldLayoutId id="2147493364" r:id="rId8"/>
    <p:sldLayoutId id="2147493365" r:id="rId9"/>
  </p:sldLayoutIdLst>
  <p:transition/>
  <p:hf hdr="0" ftr="0" dt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Arial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Arial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Arial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Arial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Arial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Arial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Arial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Arial"/>
        </a:defRPr>
      </a:lvl9pPr>
    </p:titleStyle>
    <p:bodyStyle>
      <a:lvl1pPr marL="346075" indent="-346075" algn="l" rtl="0" eaLnBrk="1" fontAlgn="base" hangingPunct="1">
        <a:spcBef>
          <a:spcPct val="0"/>
        </a:spcBef>
        <a:spcAft>
          <a:spcPct val="25000"/>
        </a:spcAft>
        <a:buClr>
          <a:srgbClr val="B30938"/>
        </a:buClr>
        <a:buSzPct val="110000"/>
        <a:buFont typeface="Wingdings" pitchFamily="2" charset="2"/>
        <a:buChar char="§"/>
        <a:defRPr sz="29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803275" indent="-346075" algn="l" rtl="0" eaLnBrk="1" fontAlgn="base" hangingPunct="1">
        <a:spcBef>
          <a:spcPct val="0"/>
        </a:spcBef>
        <a:spcAft>
          <a:spcPct val="25000"/>
        </a:spcAft>
        <a:buClr>
          <a:schemeClr val="bg2"/>
        </a:buClr>
        <a:buSzTx/>
        <a:buFont typeface="Wingdings" panose="05000000000000000000" pitchFamily="2" charset="2"/>
        <a:buChar char="§"/>
        <a:defRPr sz="2600">
          <a:solidFill>
            <a:schemeClr val="tx1"/>
          </a:solidFill>
          <a:latin typeface="Calibri" panose="020F0502020204030204" pitchFamily="34" charset="0"/>
        </a:defRPr>
      </a:lvl2pPr>
      <a:lvl3pPr marL="1260475" indent="-346075" algn="l" rtl="0" eaLnBrk="1" fontAlgn="base" hangingPunct="1">
        <a:spcBef>
          <a:spcPct val="0"/>
        </a:spcBef>
        <a:spcAft>
          <a:spcPct val="25000"/>
        </a:spcAft>
        <a:buClr>
          <a:srgbClr val="B30938"/>
        </a:buClr>
        <a:buSzPct val="85000"/>
        <a:buFont typeface="Courier New" panose="02070309020205020404" pitchFamily="49" charset="0"/>
        <a:buChar char="o"/>
        <a:defRPr sz="2200">
          <a:solidFill>
            <a:srgbClr val="BC1814"/>
          </a:solidFill>
          <a:latin typeface="Calibri" panose="020F0502020204030204" pitchFamily="34" charset="0"/>
        </a:defRPr>
      </a:lvl3pPr>
      <a:lvl4pPr marL="1905000" indent="-533400" algn="l" rtl="0" eaLnBrk="1" fontAlgn="base" hangingPunct="1">
        <a:spcBef>
          <a:spcPct val="0"/>
        </a:spcBef>
        <a:spcAft>
          <a:spcPct val="25000"/>
        </a:spcAft>
        <a:buClr>
          <a:schemeClr val="tx1">
            <a:lumMod val="50000"/>
            <a:lumOff val="50000"/>
          </a:schemeClr>
        </a:buClr>
        <a:buSzPct val="85000"/>
        <a:buFont typeface="Courier New" pitchFamily="49" charset="0"/>
        <a:buChar char="o"/>
        <a:defRPr sz="2200" b="1">
          <a:solidFill>
            <a:schemeClr val="tx1"/>
          </a:solidFill>
          <a:latin typeface="+mn-lt"/>
        </a:defRPr>
      </a:lvl4pPr>
      <a:lvl5pPr marL="2438400" indent="-609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5pPr>
      <a:lvl6pPr marL="2895600" indent="-609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6pPr>
      <a:lvl7pPr marL="3352800" indent="-609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7pPr>
      <a:lvl8pPr marL="3810000" indent="-609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8pPr>
      <a:lvl9pPr marL="4267200" indent="-609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newhope360.com/site-files/newhope360.com/files/imagecache/large_img/uploads/2013/03/gavel-lawyer-judgment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3657600"/>
            <a:ext cx="5791200" cy="3200400"/>
          </a:xfrm>
          <a:prstGeom prst="rect">
            <a:avLst/>
          </a:prstGeom>
          <a:noFill/>
        </p:spPr>
      </p:pic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990600" y="3200400"/>
            <a:ext cx="7543800" cy="838200"/>
          </a:xfrm>
        </p:spPr>
        <p:txBody>
          <a:bodyPr/>
          <a:lstStyle/>
          <a:p>
            <a:pPr algn="ctr"/>
            <a:r>
              <a:rPr lang="en-US" sz="2400" smtClean="0">
                <a:latin typeface="Calibri" panose="020F0502020204030204" pitchFamily="34" charset="0"/>
              </a:rPr>
              <a:t>Energy Policy Roundtable </a:t>
            </a:r>
            <a:endParaRPr lang="en-US" sz="240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en-US" sz="2000" i="1" smtClean="0">
              <a:solidFill>
                <a:schemeClr val="tx1"/>
              </a:solidFill>
            </a:endParaRPr>
          </a:p>
          <a:p>
            <a:pPr algn="ctr"/>
            <a:endParaRPr lang="en-US" sz="2000" i="1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0" y="48768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en-US" b="1" smtClean="0">
              <a:latin typeface="Calibri" panose="020F0502020204030204" pitchFamily="34" charset="0"/>
            </a:endParaRPr>
          </a:p>
          <a:p>
            <a:pPr algn="r"/>
            <a:r>
              <a:rPr lang="en-US" b="1" i="1" smtClean="0">
                <a:latin typeface="Calibri" panose="020F0502020204030204" pitchFamily="34" charset="0"/>
              </a:rPr>
              <a:t>Susan E. Bruce</a:t>
            </a:r>
          </a:p>
          <a:p>
            <a:pPr algn="r"/>
            <a:r>
              <a:rPr lang="en-US" b="1" i="1" smtClean="0">
                <a:latin typeface="Calibri" panose="020F0502020204030204" pitchFamily="34" charset="0"/>
              </a:rPr>
              <a:t>McNees Wallace &amp; Nurick LLC</a:t>
            </a:r>
          </a:p>
          <a:p>
            <a:pPr algn="r"/>
            <a:r>
              <a:rPr lang="en-US" b="1" i="1" smtClean="0">
                <a:latin typeface="Calibri" panose="020F0502020204030204" pitchFamily="34" charset="0"/>
              </a:rPr>
              <a:t>717.237.5254</a:t>
            </a:r>
          </a:p>
          <a:p>
            <a:pPr algn="r"/>
            <a:r>
              <a:rPr lang="en-US" b="1" i="1" smtClean="0">
                <a:latin typeface="Calibri" panose="020F0502020204030204" pitchFamily="34" charset="0"/>
              </a:rPr>
              <a:t>sbruce@mwn.com</a:t>
            </a:r>
          </a:p>
        </p:txBody>
      </p:sp>
      <p:sp>
        <p:nvSpPr>
          <p:cNvPr id="7" name="Rectangle 6"/>
          <p:cNvSpPr/>
          <p:nvPr/>
        </p:nvSpPr>
        <p:spPr>
          <a:xfrm>
            <a:off x="3276600" y="3810000"/>
            <a:ext cx="23550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smtClean="0">
                <a:latin typeface="Calibri" panose="020F0502020204030204" pitchFamily="34" charset="0"/>
              </a:rPr>
              <a:t>March 30, 2016</a:t>
            </a:r>
          </a:p>
        </p:txBody>
      </p:sp>
      <p:sp>
        <p:nvSpPr>
          <p:cNvPr id="10" name="Title 2"/>
          <p:cNvSpPr>
            <a:spLocks noGrp="1"/>
          </p:cNvSpPr>
          <p:nvPr>
            <p:ph sz="quarter" idx="10"/>
          </p:nvPr>
        </p:nvSpPr>
        <p:spPr>
          <a:xfrm>
            <a:off x="762000" y="1600200"/>
            <a:ext cx="7848600" cy="1676400"/>
          </a:xfrm>
        </p:spPr>
        <p:txBody>
          <a:bodyPr/>
          <a:lstStyle/>
          <a:p>
            <a:r>
              <a:rPr lang="en-US" sz="2800"/>
              <a:t>Moving Ahead with Demand Response in the Wake of </a:t>
            </a:r>
            <a:r>
              <a:rPr lang="en-US" sz="2800" i="1" smtClean="0"/>
              <a:t>EPSA v. FERC</a:t>
            </a:r>
            <a:r>
              <a:rPr lang="en-US" sz="2800" smtClean="0"/>
              <a:t>:  </a:t>
            </a:r>
          </a:p>
          <a:p>
            <a:r>
              <a:rPr lang="en-US" sz="2800" smtClean="0"/>
              <a:t>The Large C&amp;I Customer Perspective</a:t>
            </a:r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5B0E5D-8028-45B2-B175-909094A268E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8001000" cy="4800600"/>
          </a:xfrm>
        </p:spPr>
        <p:txBody>
          <a:bodyPr/>
          <a:lstStyle/>
          <a:p>
            <a:pPr marL="0" lvl="0" indent="0">
              <a:buNone/>
            </a:pPr>
            <a:r>
              <a:rPr lang="en-US" sz="2800" smtClean="0"/>
              <a:t>With issuance of D.C. Circuit decision, bedrock uncertainty for organized markets</a:t>
            </a:r>
          </a:p>
          <a:p>
            <a:r>
              <a:rPr lang="en-US" sz="2400" b="0" smtClean="0"/>
              <a:t>Impact on reliability if interruptible capability of Large C&amp;I customers was put on the sidelines?  </a:t>
            </a:r>
          </a:p>
          <a:p>
            <a:r>
              <a:rPr lang="en-US" sz="2400" b="0" smtClean="0"/>
              <a:t>Without DR as a cost-management tool, could Large C&amp;I customers in organized markets remain competitive to those with facilities in regulated jurisdictions? </a:t>
            </a:r>
          </a:p>
          <a:p>
            <a:pPr lvl="0"/>
            <a:r>
              <a:rPr lang="en-US" sz="2400" b="0" smtClean="0"/>
              <a:t>What would happen to state demand response programs that depend on capacity market revenue streams? </a:t>
            </a:r>
          </a:p>
          <a:p>
            <a:pPr lvl="0"/>
            <a:r>
              <a:rPr lang="en-US" sz="2400" b="0" smtClean="0"/>
              <a:t>Could market-based rate authority continue without an active demand side in our markets?  </a:t>
            </a:r>
          </a:p>
          <a:p>
            <a:pPr lvl="0"/>
            <a:endParaRPr lang="en-US" sz="2200" smtClean="0"/>
          </a:p>
          <a:p>
            <a:pPr>
              <a:buNone/>
            </a:pPr>
            <a:endParaRPr lang="en-US" sz="2800" smtClean="0"/>
          </a:p>
          <a:p>
            <a:endParaRPr lang="en-US" sz="2800" smtClean="0"/>
          </a:p>
          <a:p>
            <a:endParaRPr lang="en-US" sz="2800" smtClean="0">
              <a:solidFill>
                <a:srgbClr val="FF0000"/>
              </a:solidFill>
            </a:endParaRPr>
          </a:p>
          <a:p>
            <a:pPr lvl="2">
              <a:buNone/>
            </a:pPr>
            <a:endParaRPr lang="en-US" sz="2800" smtClean="0">
              <a:solidFill>
                <a:srgbClr val="FF0000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EPSA v. FERC</a:t>
            </a:r>
            <a:r>
              <a:rPr lang="en-US" smtClean="0"/>
              <a:t>:  A Transformative Case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5B0E5D-8028-45B2-B175-909094A268E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8001000" cy="5029200"/>
          </a:xfrm>
        </p:spPr>
        <p:txBody>
          <a:bodyPr/>
          <a:lstStyle/>
          <a:p>
            <a:r>
              <a:rPr lang="en-US" sz="2400" smtClean="0"/>
              <a:t>Provides necessary certainty on DR's jurisdictional bounds </a:t>
            </a:r>
          </a:p>
          <a:p>
            <a:pPr lvl="1"/>
            <a:r>
              <a:rPr lang="en-US" sz="2400" smtClean="0"/>
              <a:t>Practices at issue directly affect wholesale rates without regulating retail sales</a:t>
            </a:r>
          </a:p>
          <a:p>
            <a:pPr lvl="1"/>
            <a:r>
              <a:rPr lang="en-US" sz="2400" smtClean="0"/>
              <a:t>"Common-sense construction" of FPA limits FERC's  "affecting jurisdiction" to rules or practices to only those that "</a:t>
            </a:r>
            <a:r>
              <a:rPr lang="en-US" sz="2400" u="sng" smtClean="0"/>
              <a:t>directly</a:t>
            </a:r>
            <a:r>
              <a:rPr lang="en-US" sz="2400" smtClean="0"/>
              <a:t> affect the [wholesale] rate"</a:t>
            </a:r>
          </a:p>
          <a:p>
            <a:pPr lvl="1"/>
            <a:r>
              <a:rPr lang="en-US" sz="2400" smtClean="0"/>
              <a:t>"Any other result would prevent use of a tool to curb price and enhance reliability"</a:t>
            </a:r>
          </a:p>
          <a:p>
            <a:r>
              <a:rPr lang="en-US" sz="2400" smtClean="0"/>
              <a:t>Recognizes the crucial role of DR in organized markets</a:t>
            </a:r>
          </a:p>
          <a:p>
            <a:pPr marL="803275" lvl="2">
              <a:buSzPct val="110000"/>
              <a:buFont typeface="Wingdings" pitchFamily="2" charset="2"/>
              <a:buChar char="§"/>
            </a:pPr>
            <a:r>
              <a:rPr lang="en-US" b="0" smtClean="0">
                <a:solidFill>
                  <a:schemeClr val="bg2"/>
                </a:solidFill>
              </a:rPr>
              <a:t>"[D]emand for electricity is inelastic"</a:t>
            </a:r>
          </a:p>
          <a:p>
            <a:pPr marL="803275" lvl="2">
              <a:buSzPct val="110000"/>
              <a:buFont typeface="Wingdings" pitchFamily="2" charset="2"/>
              <a:buChar char="§"/>
            </a:pPr>
            <a:r>
              <a:rPr lang="en-US" b="0" smtClean="0">
                <a:solidFill>
                  <a:schemeClr val="bg2"/>
                </a:solidFill>
              </a:rPr>
              <a:t>"Wholesale demand response … pays consumers … so as to curb wholesale rates and prevent grid breakdowns"</a:t>
            </a:r>
          </a:p>
          <a:p>
            <a:pPr lvl="1"/>
            <a:endParaRPr lang="en-US" sz="2200" smtClean="0"/>
          </a:p>
          <a:p>
            <a:pPr lvl="2"/>
            <a:endParaRPr lang="en-US" sz="2200" smtClean="0"/>
          </a:p>
          <a:p>
            <a:pPr lvl="1"/>
            <a:endParaRPr lang="en-US" sz="2500" smtClean="0"/>
          </a:p>
          <a:p>
            <a:pPr>
              <a:buNone/>
            </a:pPr>
            <a:endParaRPr lang="en-US" sz="2800" smtClean="0">
              <a:solidFill>
                <a:srgbClr val="FF0000"/>
              </a:solidFill>
            </a:endParaRPr>
          </a:p>
          <a:p>
            <a:pPr lvl="2">
              <a:buNone/>
            </a:pPr>
            <a:endParaRPr lang="en-US" sz="2800" smtClean="0">
              <a:solidFill>
                <a:srgbClr val="FF0000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Court's Opinion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5B0E5D-8028-45B2-B175-909094A268E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8001000" cy="5029200"/>
          </a:xfrm>
        </p:spPr>
        <p:txBody>
          <a:bodyPr/>
          <a:lstStyle/>
          <a:p>
            <a:r>
              <a:rPr lang="en-US" sz="2400" smtClean="0"/>
              <a:t>Recognizes statutory support for DR</a:t>
            </a:r>
          </a:p>
          <a:p>
            <a:pPr lvl="1"/>
            <a:r>
              <a:rPr lang="en-US" sz="2400" b="1" smtClean="0"/>
              <a:t>EPAct 2005</a:t>
            </a:r>
            <a:r>
              <a:rPr lang="en-US" sz="2400" smtClean="0"/>
              <a:t>:  "'[t]he policy of the United States' that such demand response 'shall be encouraged'"</a:t>
            </a:r>
          </a:p>
          <a:p>
            <a:pPr lvl="1"/>
            <a:r>
              <a:rPr lang="en-US" sz="2400" b="1" smtClean="0"/>
              <a:t>EPAct 2005</a:t>
            </a:r>
            <a:r>
              <a:rPr lang="en-US" sz="2400" smtClean="0"/>
              <a:t>:  Congress directed "'demand response systems shall be facilitated and unnecessary barriers to demand response participating in energy … markets shall be eliminated'"</a:t>
            </a:r>
          </a:p>
          <a:p>
            <a:pPr lvl="1"/>
            <a:r>
              <a:rPr lang="en-US" sz="2400" b="1" smtClean="0"/>
              <a:t>Federal Power Act</a:t>
            </a:r>
            <a:r>
              <a:rPr lang="en-US" sz="2400" smtClean="0"/>
              <a:t>:  FERC authority and </a:t>
            </a:r>
            <a:r>
              <a:rPr lang="en-US" sz="2400" u="sng" smtClean="0"/>
              <a:t>duty</a:t>
            </a:r>
            <a:r>
              <a:rPr lang="en-US" sz="2400" smtClean="0"/>
              <a:t> to ensure rules and practices affecting wholesale rates are just and reasonable</a:t>
            </a:r>
          </a:p>
          <a:p>
            <a:pPr lvl="2"/>
            <a:r>
              <a:rPr lang="en-US" b="0" smtClean="0">
                <a:solidFill>
                  <a:schemeClr val="tx1"/>
                </a:solidFill>
              </a:rPr>
              <a:t>Cements link between demand response and FPA's core objectives of "protecting against excessive prices" and effective power transmission  </a:t>
            </a:r>
          </a:p>
          <a:p>
            <a:endParaRPr lang="en-US" sz="2800" smtClean="0">
              <a:solidFill>
                <a:srgbClr val="FF0000"/>
              </a:solidFill>
            </a:endParaRPr>
          </a:p>
          <a:p>
            <a:pPr lvl="2">
              <a:buNone/>
            </a:pPr>
            <a:endParaRPr lang="en-US" sz="2800" smtClean="0">
              <a:solidFill>
                <a:srgbClr val="FF0000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Court's Opinion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8400"/>
            <a:ext cx="1905000" cy="457200"/>
          </a:xfrm>
        </p:spPr>
        <p:txBody>
          <a:bodyPr/>
          <a:lstStyle/>
          <a:p>
            <a:pPr>
              <a:defRPr/>
            </a:pPr>
            <a:fld id="{3B5B0E5D-8028-45B2-B175-909094A268E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8001000" cy="4876800"/>
          </a:xfrm>
        </p:spPr>
        <p:txBody>
          <a:bodyPr/>
          <a:lstStyle/>
          <a:p>
            <a:r>
              <a:rPr lang="en-US" sz="2400" smtClean="0"/>
              <a:t>During </a:t>
            </a:r>
            <a:r>
              <a:rPr lang="en-US" sz="2400" i="1" smtClean="0"/>
              <a:t>EPSA</a:t>
            </a:r>
            <a:r>
              <a:rPr lang="en-US" sz="2400" smtClean="0"/>
              <a:t>'s pendency, FERC approved Capacity Performance </a:t>
            </a:r>
          </a:p>
          <a:p>
            <a:pPr lvl="1"/>
            <a:r>
              <a:rPr lang="en-US" sz="2000" smtClean="0"/>
              <a:t>Eliminates Base Capacity (</a:t>
            </a:r>
            <a:r>
              <a:rPr lang="en-US" sz="2000" i="1" smtClean="0"/>
              <a:t>i.e.</a:t>
            </a:r>
            <a:r>
              <a:rPr lang="en-US" sz="2000" smtClean="0"/>
              <a:t>, Limited DR and Extended Summer DR) beginning 2020/2021 Delivery Year – Rehearing Pending</a:t>
            </a:r>
          </a:p>
          <a:p>
            <a:pPr lvl="1"/>
            <a:r>
              <a:rPr lang="en-US" sz="2000" smtClean="0"/>
              <a:t>Changes M&amp;V rules to demonstrate non-summer compliance – Rehearing Pending</a:t>
            </a:r>
          </a:p>
          <a:p>
            <a:pPr marL="346075" lvl="2">
              <a:buSzPct val="110000"/>
              <a:buFont typeface="Wingdings" pitchFamily="2" charset="2"/>
              <a:buChar char="§"/>
            </a:pPr>
            <a:r>
              <a:rPr lang="en-US" smtClean="0">
                <a:solidFill>
                  <a:schemeClr val="tx1"/>
                </a:solidFill>
              </a:rPr>
              <a:t>Undervalues LSEs' and customers' ability to be proactive in meeting reliability objectives flexibly and cost-effectively</a:t>
            </a:r>
          </a:p>
          <a:p>
            <a:r>
              <a:rPr lang="en-US" sz="2400" smtClean="0"/>
              <a:t>The currently scheduled move to 100% CP resources could remove 6,000 MW of summer-only DR supply</a:t>
            </a:r>
          </a:p>
          <a:p>
            <a:pPr lvl="1"/>
            <a:r>
              <a:rPr lang="en-US" sz="2000" smtClean="0"/>
              <a:t>Potential clearing price increase of $45/MW-day, or $2.7 billion total, when Base Capacity product is eliminated</a:t>
            </a:r>
          </a:p>
          <a:p>
            <a:r>
              <a:rPr lang="en-US" sz="2400" smtClean="0"/>
              <a:t>PJM's proposed enhancement to aggregation rules will not offset the impact of Base Capacity elimination</a:t>
            </a:r>
          </a:p>
          <a:p>
            <a:pPr>
              <a:buNone/>
            </a:pPr>
            <a:endParaRPr lang="en-US" sz="2800" smtClean="0"/>
          </a:p>
          <a:p>
            <a:endParaRPr lang="en-US" sz="2800" smtClean="0">
              <a:solidFill>
                <a:srgbClr val="FF0000"/>
              </a:solidFill>
            </a:endParaRPr>
          </a:p>
          <a:p>
            <a:pPr lvl="2">
              <a:buNone/>
            </a:pPr>
            <a:endParaRPr lang="en-US" sz="2800" smtClean="0">
              <a:solidFill>
                <a:srgbClr val="FF0000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 Now the Not-So-Good News … 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0" y="797511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6075" lvl="1">
              <a:buClr>
                <a:srgbClr val="B30938"/>
              </a:buClr>
              <a:buSzPct val="110000"/>
            </a:pP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EPSA</a:t>
            </a:r>
            <a:r>
              <a:rPr lang="en-US" smtClean="0"/>
              <a:t>'s Near-Term Implications for PJM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001000" cy="3962400"/>
          </a:xfrm>
        </p:spPr>
        <p:txBody>
          <a:bodyPr/>
          <a:lstStyle/>
          <a:p>
            <a:r>
              <a:rPr lang="en-US" sz="2300" smtClean="0"/>
              <a:t>Legal grounds for FERC authority over DR become firm</a:t>
            </a:r>
          </a:p>
          <a:p>
            <a:pPr lvl="1"/>
            <a:r>
              <a:rPr lang="en-US" sz="2000" i="1" smtClean="0"/>
              <a:t>E.g.</a:t>
            </a:r>
            <a:r>
              <a:rPr lang="en-US" sz="2000" smtClean="0"/>
              <a:t>, Offer Cap NOPR applicability to DR?</a:t>
            </a:r>
          </a:p>
          <a:p>
            <a:r>
              <a:rPr lang="en-US" sz="2300" smtClean="0"/>
              <a:t>Customers participating in DR programs need no longer be concerned with the potential for refund collection and may release reserves</a:t>
            </a:r>
            <a:endParaRPr lang="en-US" sz="1800" smtClean="0"/>
          </a:p>
          <a:p>
            <a:r>
              <a:rPr lang="en-US" sz="2300" smtClean="0"/>
              <a:t>The "chill" on recent DR activity should thaw quickly</a:t>
            </a:r>
          </a:p>
          <a:p>
            <a:pPr lvl="1"/>
            <a:r>
              <a:rPr lang="en-US" sz="2200" b="0" smtClean="0">
                <a:solidFill>
                  <a:schemeClr val="bg2"/>
                </a:solidFill>
              </a:rPr>
              <a:t>However, generally low energy prices may not encourage much energy market activity except during times of system stress</a:t>
            </a:r>
          </a:p>
          <a:p>
            <a:pPr lvl="1"/>
            <a:r>
              <a:rPr lang="en-US" sz="2200" b="0" smtClean="0">
                <a:solidFill>
                  <a:schemeClr val="bg2"/>
                </a:solidFill>
              </a:rPr>
              <a:t>And rule changes in the capacity market have changed DR's capacity market outlook </a:t>
            </a:r>
          </a:p>
          <a:p>
            <a:r>
              <a:rPr lang="en-US" sz="2300" smtClean="0"/>
              <a:t>DR contracts will be on firmer footing</a:t>
            </a:r>
          </a:p>
          <a:p>
            <a:pPr lvl="1"/>
            <a:r>
              <a:rPr lang="en-US" sz="2200" smtClean="0"/>
              <a:t>The heightened importance that was being attached to "regulatory out" clauses may diminish</a:t>
            </a:r>
            <a:endParaRPr lang="en-US" sz="2200" b="0" smtClean="0">
              <a:solidFill>
                <a:schemeClr val="bg2"/>
              </a:solidFill>
            </a:endParaRPr>
          </a:p>
          <a:p>
            <a:endParaRPr lang="en-US" sz="23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EPSA</a:t>
            </a:r>
            <a:r>
              <a:rPr lang="en-US" smtClean="0"/>
              <a:t>'s Longer-Term Implications in PJM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001000" cy="4495800"/>
          </a:xfrm>
        </p:spPr>
        <p:txBody>
          <a:bodyPr/>
          <a:lstStyle/>
          <a:p>
            <a:r>
              <a:rPr lang="en-US" sz="2400" smtClean="0"/>
              <a:t>FERC could assert broader authority over other practices that it considers to be "directly affecting" wholesale electricity prices, including:</a:t>
            </a:r>
          </a:p>
          <a:p>
            <a:pPr lvl="1"/>
            <a:r>
              <a:rPr lang="en-US" sz="2000" smtClean="0"/>
              <a:t>Ownership and operation of DG microgrids</a:t>
            </a:r>
          </a:p>
          <a:p>
            <a:pPr lvl="1"/>
            <a:r>
              <a:rPr lang="en-US" sz="2000" smtClean="0"/>
              <a:t>Implementation of state-initiated renewable portfolio standards</a:t>
            </a:r>
          </a:p>
          <a:p>
            <a:pPr lvl="1"/>
            <a:r>
              <a:rPr lang="en-US" sz="2000" smtClean="0"/>
              <a:t>Other issues that have historically been considered more "</a:t>
            </a:r>
            <a:r>
              <a:rPr lang="en-US" sz="2000" i="1" smtClean="0"/>
              <a:t>retail</a:t>
            </a:r>
            <a:r>
              <a:rPr lang="en-US" sz="2000" smtClean="0"/>
              <a:t>"</a:t>
            </a:r>
            <a:r>
              <a:rPr lang="en-US" sz="2000" i="1" smtClean="0"/>
              <a:t> </a:t>
            </a:r>
            <a:r>
              <a:rPr lang="en-US" sz="2000" smtClean="0"/>
              <a:t>in nature</a:t>
            </a:r>
          </a:p>
          <a:p>
            <a:r>
              <a:rPr lang="en-US" sz="2400" smtClean="0"/>
              <a:t>Need to revisit other market rules given DR's nearly 2-year holding pattern since </a:t>
            </a:r>
            <a:r>
              <a:rPr lang="en-US" sz="2400" i="1" smtClean="0"/>
              <a:t>EPSA</a:t>
            </a:r>
            <a:r>
              <a:rPr lang="en-US" sz="2400" smtClean="0"/>
              <a:t> decided by D.C. Circuit? </a:t>
            </a:r>
          </a:p>
          <a:p>
            <a:r>
              <a:rPr lang="en-US" sz="2400" smtClean="0"/>
              <a:t>Benefit:  Another supply resource to temper the risk of local and aggregate supply side market power </a:t>
            </a:r>
          </a:p>
          <a:p>
            <a:r>
              <a:rPr lang="en-US" sz="2400" smtClean="0"/>
              <a:t>Benefit:  Retains a tool in the tool box for customers to manage their energy supply costs</a:t>
            </a:r>
          </a:p>
          <a:p>
            <a:pPr lvl="2"/>
            <a:endParaRPr lang="en-US" sz="2000" smtClean="0"/>
          </a:p>
          <a:p>
            <a:pPr lvl="3"/>
            <a:endParaRPr lang="en-US" sz="1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0D5A26-A8C5-4C4F-9EC5-380196FD0A5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1789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EPSA</a:t>
            </a:r>
            <a:r>
              <a:rPr lang="en-US" smtClean="0"/>
              <a:t>'s Longer-Term Implications in PJM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8001000" cy="4648200"/>
          </a:xfrm>
        </p:spPr>
        <p:txBody>
          <a:bodyPr/>
          <a:lstStyle/>
          <a:p>
            <a:r>
              <a:rPr lang="en-US" sz="2400" smtClean="0"/>
              <a:t>Important work needed at PJM to find new ways, or to improve existing tools, for customers and LSEs to control HOW they meet reliability objectives given CP implementation</a:t>
            </a:r>
          </a:p>
          <a:p>
            <a:r>
              <a:rPr lang="en-US" sz="2400" smtClean="0"/>
              <a:t>Consider another tool for customers' capacity cost management?</a:t>
            </a:r>
          </a:p>
          <a:p>
            <a:pPr lvl="1"/>
            <a:r>
              <a:rPr lang="en-US" sz="2100" smtClean="0"/>
              <a:t>Demand-side option linked to customer-committed Firm Service Level?</a:t>
            </a:r>
          </a:p>
          <a:p>
            <a:pPr lvl="1"/>
            <a:r>
              <a:rPr lang="en-US" sz="2100" smtClean="0"/>
              <a:t>Customer commits to get to its FSL during x number of hours/events during the year</a:t>
            </a:r>
          </a:p>
          <a:p>
            <a:pPr lvl="1"/>
            <a:r>
              <a:rPr lang="en-US" sz="2100" smtClean="0"/>
              <a:t>For that commitment, the customer's capacity obligation would equal the FSL</a:t>
            </a:r>
          </a:p>
          <a:p>
            <a:pPr lvl="1"/>
            <a:r>
              <a:rPr lang="en-US" sz="2100" smtClean="0"/>
              <a:t>If customer fails to get to its FSL, penalties would be imposed</a:t>
            </a:r>
          </a:p>
          <a:p>
            <a:pPr lvl="1"/>
            <a:r>
              <a:rPr lang="en-US" sz="2100" smtClean="0"/>
              <a:t>Arrangements reflected in the establishment of the Reliability Requirement</a:t>
            </a:r>
          </a:p>
          <a:p>
            <a:pPr lvl="1"/>
            <a:endParaRPr lang="en-US" sz="2100" smtClean="0"/>
          </a:p>
          <a:p>
            <a:pPr lvl="1">
              <a:buNone/>
            </a:pPr>
            <a:endParaRPr lang="en-US" sz="2200" smtClean="0"/>
          </a:p>
          <a:p>
            <a:pPr lvl="2"/>
            <a:endParaRPr lang="en-US" sz="2000" smtClean="0"/>
          </a:p>
          <a:p>
            <a:pPr lvl="3"/>
            <a:endParaRPr lang="en-US" sz="1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0D5A26-A8C5-4C4F-9EC5-380196FD0A5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1789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5CA3B-7AE6-459F-9581-72C29BEEB4F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2971800" y="1828800"/>
            <a:ext cx="6172200" cy="4191000"/>
          </a:xfrm>
        </p:spPr>
        <p:txBody>
          <a:bodyPr/>
          <a:lstStyle/>
          <a:p>
            <a:pPr marL="0" indent="0" algn="ctr">
              <a:spcAft>
                <a:spcPct val="0"/>
              </a:spcAft>
              <a:buNone/>
            </a:pPr>
            <a:r>
              <a:rPr lang="en-US" smtClean="0"/>
              <a:t>Susan E. Bruce</a:t>
            </a:r>
          </a:p>
          <a:p>
            <a:pPr marL="0" indent="0" algn="ctr">
              <a:spcAft>
                <a:spcPct val="0"/>
              </a:spcAft>
              <a:buNone/>
            </a:pPr>
            <a:r>
              <a:rPr lang="en-US" sz="2700" smtClean="0"/>
              <a:t>McNees Wallace &amp; Nurick LLC</a:t>
            </a:r>
          </a:p>
          <a:p>
            <a:pPr marL="0" indent="0" algn="ctr">
              <a:spcAft>
                <a:spcPct val="0"/>
              </a:spcAft>
              <a:buNone/>
            </a:pPr>
            <a:r>
              <a:rPr lang="en-US" sz="2700" smtClean="0"/>
              <a:t>100 Pine Street</a:t>
            </a:r>
          </a:p>
          <a:p>
            <a:pPr marL="0" indent="0" algn="ctr">
              <a:spcAft>
                <a:spcPct val="0"/>
              </a:spcAft>
              <a:buNone/>
            </a:pPr>
            <a:r>
              <a:rPr lang="en-US" sz="2700" smtClean="0"/>
              <a:t>Harrisburg, PA 17101</a:t>
            </a:r>
          </a:p>
          <a:p>
            <a:pPr marL="0" indent="0" algn="ctr">
              <a:spcAft>
                <a:spcPct val="0"/>
              </a:spcAft>
              <a:buNone/>
            </a:pPr>
            <a:r>
              <a:rPr lang="en-US" sz="2700" smtClean="0"/>
              <a:t>Phone: 717.237.5254</a:t>
            </a:r>
          </a:p>
          <a:p>
            <a:pPr marL="0" indent="0" algn="ctr">
              <a:spcAft>
                <a:spcPct val="0"/>
              </a:spcAft>
              <a:buNone/>
            </a:pPr>
            <a:r>
              <a:rPr lang="en-US" sz="2700" smtClean="0"/>
              <a:t>Fax: 717.260.1666</a:t>
            </a:r>
          </a:p>
          <a:p>
            <a:pPr marL="0" indent="0" algn="ctr">
              <a:spcAft>
                <a:spcPct val="0"/>
              </a:spcAft>
              <a:buNone/>
            </a:pPr>
            <a:r>
              <a:rPr lang="en-US" sz="2700" smtClean="0"/>
              <a:t>sbruce@mwn.com</a:t>
            </a:r>
          </a:p>
        </p:txBody>
      </p:sp>
      <p:pic>
        <p:nvPicPr>
          <p:cNvPr id="5" name="Picture 1" descr="C:\Users\993\AppData\Local\Microsoft\Windows\Temporary Internet Files\Content.IE5\2BP7X835\MP900401828[1].jpg"/>
          <p:cNvPicPr>
            <a:picLocks noChangeAspect="1" noChangeArrowheads="1"/>
          </p:cNvPicPr>
          <p:nvPr/>
        </p:nvPicPr>
        <p:blipFill>
          <a:blip r:embed="rId3" cstate="print"/>
          <a:srcRect r="35032"/>
          <a:stretch>
            <a:fillRect/>
          </a:stretch>
        </p:blipFill>
        <p:spPr bwMode="auto">
          <a:xfrm>
            <a:off x="0" y="0"/>
            <a:ext cx="2971800" cy="6858000"/>
          </a:xfrm>
          <a:prstGeom prst="rect">
            <a:avLst/>
          </a:prstGeom>
          <a:noFill/>
        </p:spPr>
      </p:pic>
      <p:pic>
        <p:nvPicPr>
          <p:cNvPr id="7" name="Picture 6" descr="Horizont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5800" y="228600"/>
            <a:ext cx="3124200" cy="73496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15.08.28"/>
  <p:tag name="AS_TITLE" val="Aspose.Slides for .NET 4.0"/>
  <p:tag name="AS_VERSION" val="15.7.0.0"/>
</p:tagLst>
</file>

<file path=ppt/theme/theme1.xml><?xml version="1.0" encoding="utf-8"?>
<a:theme xmlns:a="http://schemas.openxmlformats.org/drawingml/2006/main" name="1_2015MWN">
  <a:themeElements>
    <a:clrScheme name="mw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w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mw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w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w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w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w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w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w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</Template>
  <TotalTime>0</TotalTime>
  <Words>764</Words>
  <Application>Microsoft Office PowerPoint</Application>
  <PresentationFormat>On-screen Show (4:3)</PresentationFormat>
  <Paragraphs>94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1_2015MWN</vt:lpstr>
      <vt:lpstr>Slide 1</vt:lpstr>
      <vt:lpstr>EPSA v. FERC:  A Transformative Case</vt:lpstr>
      <vt:lpstr>The Court's Opinion</vt:lpstr>
      <vt:lpstr>The Court's Opinion</vt:lpstr>
      <vt:lpstr>And Now the Not-So-Good News … </vt:lpstr>
      <vt:lpstr>EPSA's Near-Term Implications for PJM</vt:lpstr>
      <vt:lpstr>EPSA's Longer-Term Implications in PJM</vt:lpstr>
      <vt:lpstr>EPSA's Longer-Term Implications in PJM</vt:lpstr>
      <vt:lpstr>Slide 9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created xsi:type="dcterms:W3CDTF">1601-01-01T00:00:00Z</dcterms:created>
  <dcterms:modified xsi:type="dcterms:W3CDTF">2016-03-29T15:15:21Z</dcterms:modified>
</cp:coreProperties>
</file>